
<file path=[Content_Types].xml><?xml version="1.0" encoding="utf-8"?>
<Types xmlns="http://schemas.openxmlformats.org/package/2006/content-types">
  <Default Extension="jfif" ContentType="image/j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84" r:id="rId5"/>
    <p:sldId id="259" r:id="rId6"/>
    <p:sldId id="264" r:id="rId7"/>
    <p:sldId id="260" r:id="rId8"/>
    <p:sldId id="261" r:id="rId9"/>
    <p:sldId id="268" r:id="rId10"/>
    <p:sldId id="262" r:id="rId11"/>
    <p:sldId id="263" r:id="rId12"/>
    <p:sldId id="265" r:id="rId13"/>
    <p:sldId id="266" r:id="rId14"/>
    <p:sldId id="267" r:id="rId15"/>
    <p:sldId id="269" r:id="rId16"/>
    <p:sldId id="270" r:id="rId17"/>
    <p:sldId id="278" r:id="rId18"/>
    <p:sldId id="274" r:id="rId19"/>
    <p:sldId id="280" r:id="rId20"/>
    <p:sldId id="281" r:id="rId21"/>
    <p:sldId id="282" r:id="rId22"/>
    <p:sldId id="28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8" autoAdjust="0"/>
    <p:restoredTop sz="94660"/>
  </p:normalViewPr>
  <p:slideViewPr>
    <p:cSldViewPr snapToGrid="0">
      <p:cViewPr>
        <p:scale>
          <a:sx n="81" d="100"/>
          <a:sy n="81" d="100"/>
        </p:scale>
        <p:origin x="-240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f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urbanladder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6785" y="4430684"/>
            <a:ext cx="10207827" cy="1271847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 err="1" smtClean="0">
                <a:solidFill>
                  <a:schemeClr val="tx1"/>
                </a:solidFill>
                <a:latin typeface="Algerian" panose="04020705040A02060702" pitchFamily="82" charset="0"/>
              </a:rPr>
              <a:t>DISPLAy</a:t>
            </a:r>
            <a:r>
              <a:rPr lang="en-US" sz="5400" b="1" dirty="0" smtClean="0">
                <a:solidFill>
                  <a:schemeClr val="tx1"/>
                </a:solidFill>
                <a:latin typeface="Algerian" panose="04020705040A02060702" pitchFamily="82" charset="0"/>
              </a:rPr>
              <a:t> BOOKSHELVES</a:t>
            </a:r>
            <a:endParaRPr lang="en-US" sz="5400" b="1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98" y="363495"/>
            <a:ext cx="5361709" cy="3567973"/>
          </a:xfrm>
          <a:prstGeom prst="rect">
            <a:avLst/>
          </a:prstGeom>
          <a:solidFill>
            <a:schemeClr val="accent2">
              <a:alpha val="50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68268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423" y="257695"/>
            <a:ext cx="9792190" cy="1471353"/>
          </a:xfrm>
        </p:spPr>
        <p:txBody>
          <a:bodyPr>
            <a:normAutofit/>
          </a:bodyPr>
          <a:lstStyle/>
          <a:p>
            <a:r>
              <a:rPr lang="en-US" sz="2000" dirty="0"/>
              <a:t>S</a:t>
            </a:r>
            <a:r>
              <a:rPr lang="en-US" sz="2000" dirty="0" smtClean="0"/>
              <a:t>earch for ”Bookshelves”.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Select storage type and check on “Exclude out of stock” is working or no.</a:t>
            </a:r>
            <a:br>
              <a:rPr lang="en-US" sz="2000" dirty="0" smtClean="0"/>
            </a:br>
            <a:r>
              <a:rPr lang="en-US" sz="2000" dirty="0" smtClean="0"/>
              <a:t>And then the values of first three bookshelves below 15,000/- are taken and displayed into the console.</a:t>
            </a:r>
            <a:endParaRPr lang="en-US" sz="2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35" t="3762" r="15084" b="15069"/>
          <a:stretch/>
        </p:blipFill>
        <p:spPr>
          <a:xfrm>
            <a:off x="3100648" y="2003366"/>
            <a:ext cx="7514705" cy="412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7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133004"/>
            <a:ext cx="8911687" cy="104740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 smtClean="0">
                <a:latin typeface="Algerian" panose="04020705040A02060702" pitchFamily="82" charset="0"/>
              </a:rPr>
              <a:t>TEST CASE-2 </a:t>
            </a:r>
            <a:endParaRPr lang="en-US" sz="5400" b="1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3491" y="1471354"/>
            <a:ext cx="9551121" cy="3940232"/>
          </a:xfrm>
        </p:spPr>
        <p:txBody>
          <a:bodyPr>
            <a:normAutofit/>
          </a:bodyPr>
          <a:lstStyle/>
          <a:p>
            <a:pPr>
              <a:buAutoNum type="arabicPeriod"/>
            </a:pPr>
            <a:r>
              <a:rPr lang="en-US" sz="2400" dirty="0" smtClean="0"/>
              <a:t>Search for collections.</a:t>
            </a:r>
          </a:p>
          <a:p>
            <a:pPr>
              <a:buAutoNum type="arabicPeriod"/>
            </a:pPr>
            <a:endParaRPr lang="en-US" sz="2400" dirty="0" smtClean="0"/>
          </a:p>
          <a:p>
            <a:pPr>
              <a:buAutoNum type="arabicPeriod"/>
            </a:pPr>
            <a:r>
              <a:rPr lang="en-US" sz="2400" dirty="0" smtClean="0"/>
              <a:t>Checking the dropdown list.</a:t>
            </a:r>
          </a:p>
          <a:p>
            <a:pPr>
              <a:buAutoNum type="arabicPeriod"/>
            </a:pPr>
            <a:endParaRPr lang="en-US" sz="2400" dirty="0" smtClean="0"/>
          </a:p>
          <a:p>
            <a:pPr>
              <a:buAutoNum type="arabicPeriod"/>
            </a:pPr>
            <a:r>
              <a:rPr lang="en-US" sz="2400" dirty="0" smtClean="0"/>
              <a:t>Selecting being at home from collections.</a:t>
            </a:r>
          </a:p>
          <a:p>
            <a:pPr>
              <a:buAutoNum type="arabicPeriod"/>
            </a:pPr>
            <a:endParaRPr lang="en-US" sz="2400" dirty="0" smtClean="0"/>
          </a:p>
          <a:p>
            <a:pPr>
              <a:buAutoNum type="arabicPeriod"/>
            </a:pPr>
            <a:r>
              <a:rPr lang="en-US" sz="2400" dirty="0" smtClean="0"/>
              <a:t>Displaying the sub menu list. </a:t>
            </a:r>
          </a:p>
        </p:txBody>
      </p:sp>
    </p:spTree>
    <p:extLst>
      <p:ext uri="{BB962C8B-B14F-4D97-AF65-F5344CB8AC3E}">
        <p14:creationId xmlns:p14="http://schemas.microsoft.com/office/powerpoint/2010/main" val="368411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8183" y="274320"/>
            <a:ext cx="9426430" cy="1296785"/>
          </a:xfrm>
        </p:spPr>
        <p:txBody>
          <a:bodyPr>
            <a:normAutofit fontScale="90000"/>
          </a:bodyPr>
          <a:lstStyle/>
          <a:p>
            <a:r>
              <a:rPr lang="en-US" sz="2400" dirty="0" smtClean="0"/>
              <a:t>In this scenario, we firstly search for “Collections” and check weather the drop down list is working or </a:t>
            </a:r>
            <a:r>
              <a:rPr lang="en-US" sz="2400" dirty="0" smtClean="0"/>
              <a:t>not </a:t>
            </a:r>
            <a:r>
              <a:rPr lang="en-US" sz="2400" dirty="0" smtClean="0"/>
              <a:t>.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39" t="3320" r="10366" b="20151"/>
          <a:stretch/>
        </p:blipFill>
        <p:spPr>
          <a:xfrm>
            <a:off x="1895302" y="1313412"/>
            <a:ext cx="9035934" cy="483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66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0487" y="166256"/>
            <a:ext cx="9684126" cy="134666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Next , we check for “Being at home” from collections.</a:t>
            </a:r>
            <a:br>
              <a:rPr lang="en-US" sz="2400" dirty="0" smtClean="0"/>
            </a:br>
            <a:r>
              <a:rPr lang="en-US" sz="2400" dirty="0" smtClean="0"/>
              <a:t>The sub menu list from ‘Being at home’ are displayed . </a:t>
            </a:r>
            <a:endParaRPr lang="en-US" sz="24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73" t="3088" r="5210" b="10923"/>
          <a:stretch/>
        </p:blipFill>
        <p:spPr>
          <a:xfrm>
            <a:off x="1911927" y="1313412"/>
            <a:ext cx="9185563" cy="487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5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216131"/>
            <a:ext cx="8911687" cy="201167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b="1" dirty="0" smtClean="0">
                <a:latin typeface="Algerian" panose="04020705040A02060702" pitchFamily="82" charset="0"/>
              </a:rPr>
              <a:t>TEST CASE-3</a:t>
            </a:r>
            <a:br>
              <a:rPr lang="en-US" sz="5400" b="1" dirty="0" smtClean="0">
                <a:latin typeface="Algerian" panose="04020705040A02060702" pitchFamily="82" charset="0"/>
              </a:rPr>
            </a:br>
            <a:r>
              <a:rPr lang="en-US" sz="5400" b="1" dirty="0" smtClean="0">
                <a:latin typeface="Algerian" panose="04020705040A02060702" pitchFamily="82" charset="0"/>
              </a:rPr>
              <a:t>PART-1</a:t>
            </a:r>
            <a:br>
              <a:rPr lang="en-US" sz="5400" b="1" dirty="0" smtClean="0">
                <a:latin typeface="Algerian" panose="04020705040A02060702" pitchFamily="82" charset="0"/>
              </a:rPr>
            </a:br>
            <a:endParaRPr lang="en-US" sz="5400" b="1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7825" y="2081806"/>
            <a:ext cx="9201987" cy="4596938"/>
          </a:xfrm>
        </p:spPr>
        <p:txBody>
          <a:bodyPr>
            <a:normAutofit/>
          </a:bodyPr>
          <a:lstStyle/>
          <a:p>
            <a:pPr>
              <a:buAutoNum type="arabicPeriod"/>
            </a:pPr>
            <a:r>
              <a:rPr lang="en-US" sz="2400" dirty="0" smtClean="0"/>
              <a:t>Validate Gift cards.</a:t>
            </a:r>
          </a:p>
          <a:p>
            <a:pPr>
              <a:buAutoNum type="arabicPeriod"/>
            </a:pPr>
            <a:endParaRPr lang="en-US" sz="2400" dirty="0"/>
          </a:p>
          <a:p>
            <a:pPr>
              <a:buAutoNum type="arabicPeriod"/>
            </a:pPr>
            <a:r>
              <a:rPr lang="en-US" sz="2400" dirty="0" smtClean="0"/>
              <a:t>Selecting the occasion</a:t>
            </a:r>
          </a:p>
          <a:p>
            <a:pPr>
              <a:buAutoNum type="arabicPeriod"/>
            </a:pPr>
            <a:endParaRPr lang="en-US" sz="2400" dirty="0"/>
          </a:p>
          <a:p>
            <a:pPr>
              <a:buAutoNum type="arabicPeriod"/>
            </a:pPr>
            <a:r>
              <a:rPr lang="en-US" sz="2400" dirty="0" smtClean="0"/>
              <a:t>Entering the amount.</a:t>
            </a:r>
          </a:p>
          <a:p>
            <a:pPr>
              <a:buAutoNum type="arabicPeriod"/>
            </a:pPr>
            <a:endParaRPr lang="en-US" sz="2400" dirty="0"/>
          </a:p>
          <a:p>
            <a:pPr>
              <a:buAutoNum type="arabicPeriod"/>
            </a:pPr>
            <a:r>
              <a:rPr lang="en-US" sz="2400" dirty="0" smtClean="0"/>
              <a:t>Clicking on the Next button.</a:t>
            </a:r>
          </a:p>
          <a:p>
            <a:pPr>
              <a:buAutoNum type="arabicPeriod"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3277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6495" y="274320"/>
            <a:ext cx="9418117" cy="131341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Firstly, we select “Gift cards” option from the home page.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45" t="3748" r="16408" b="7837"/>
          <a:stretch/>
        </p:blipFill>
        <p:spPr>
          <a:xfrm>
            <a:off x="3004379" y="1471122"/>
            <a:ext cx="693404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77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8429" y="299258"/>
            <a:ext cx="9526183" cy="133834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Select the occasion from the below options. We are selecting “Birthday/Anniversary” as our occasion.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48" t="3529" r="15292" b="15553"/>
          <a:stretch/>
        </p:blipFill>
        <p:spPr>
          <a:xfrm>
            <a:off x="2660072" y="1701337"/>
            <a:ext cx="7124007" cy="385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9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607" y="340822"/>
            <a:ext cx="10232968" cy="128847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The date to send should be selected from the drop down list.</a:t>
            </a:r>
            <a:br>
              <a:rPr lang="en-US" sz="2400" dirty="0" smtClean="0"/>
            </a:br>
            <a:r>
              <a:rPr lang="en-US" sz="2400" dirty="0" smtClean="0"/>
              <a:t>We should be able to select the date and month from </a:t>
            </a:r>
            <a:r>
              <a:rPr lang="en-US" sz="2400" dirty="0" err="1" smtClean="0"/>
              <a:t>thedrop</a:t>
            </a:r>
            <a:r>
              <a:rPr lang="en-US" sz="2400" dirty="0" smtClean="0"/>
              <a:t> down list.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946" t="3307" r="20748" b="23932"/>
          <a:stretch/>
        </p:blipFill>
        <p:spPr>
          <a:xfrm>
            <a:off x="1637608" y="2017222"/>
            <a:ext cx="4746567" cy="3778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192" t="3748" r="18728" b="20404"/>
          <a:stretch/>
        </p:blipFill>
        <p:spPr>
          <a:xfrm>
            <a:off x="6957753" y="2017223"/>
            <a:ext cx="4912822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21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1"/>
            <a:ext cx="8911687" cy="2011679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 smtClean="0">
                <a:latin typeface="Algerian" panose="04020705040A02060702" pitchFamily="82" charset="0"/>
              </a:rPr>
              <a:t>TEST CASE-3</a:t>
            </a:r>
            <a:br>
              <a:rPr lang="en-US" sz="5400" b="1" dirty="0" smtClean="0">
                <a:latin typeface="Algerian" panose="04020705040A02060702" pitchFamily="82" charset="0"/>
              </a:rPr>
            </a:br>
            <a:r>
              <a:rPr lang="en-US" sz="5400" b="1" dirty="0" smtClean="0">
                <a:latin typeface="Algerian" panose="04020705040A02060702" pitchFamily="82" charset="0"/>
              </a:rPr>
              <a:t>PART-2</a:t>
            </a:r>
            <a:endParaRPr lang="en-US" sz="5400" b="1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3985" y="1853738"/>
            <a:ext cx="9567747" cy="3666786"/>
          </a:xfrm>
        </p:spPr>
        <p:txBody>
          <a:bodyPr>
            <a:noAutofit/>
          </a:bodyPr>
          <a:lstStyle/>
          <a:p>
            <a:pPr>
              <a:buAutoNum type="arabicPeriod"/>
            </a:pPr>
            <a:r>
              <a:rPr lang="en-US" sz="2400" dirty="0" smtClean="0"/>
              <a:t>Entering invalid email address data.</a:t>
            </a:r>
          </a:p>
          <a:p>
            <a:pPr>
              <a:buAutoNum type="arabicPeriod"/>
            </a:pPr>
            <a:endParaRPr lang="en-US" sz="2400" dirty="0" smtClean="0"/>
          </a:p>
          <a:p>
            <a:pPr>
              <a:buAutoNum type="arabicPeriod"/>
            </a:pPr>
            <a:r>
              <a:rPr lang="en-US" sz="2400" dirty="0" smtClean="0"/>
              <a:t>Display the error message.</a:t>
            </a:r>
          </a:p>
        </p:txBody>
      </p:sp>
    </p:spTree>
    <p:extLst>
      <p:ext uri="{BB962C8B-B14F-4D97-AF65-F5344CB8AC3E}">
        <p14:creationId xmlns:p14="http://schemas.microsoft.com/office/powerpoint/2010/main" val="48060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116379"/>
            <a:ext cx="9950132" cy="242731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In this  scenario, we try to give an invalid email and this time we have an error displayed according to the error. In the below  invalid email we have given a special character and missed @ symbol. The error we get is “Please include an ‘@’ in the email address. ‘Julie&lt;3gmail.com’ is missing an ‘@’.”.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070" t="3307" r="18392" b="23050"/>
          <a:stretch/>
        </p:blipFill>
        <p:spPr>
          <a:xfrm>
            <a:off x="3256955" y="2732117"/>
            <a:ext cx="6798521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7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9047" y="407324"/>
            <a:ext cx="9775565" cy="989214"/>
          </a:xfrm>
        </p:spPr>
        <p:txBody>
          <a:bodyPr/>
          <a:lstStyle/>
          <a:p>
            <a:pPr algn="ctr"/>
            <a:r>
              <a:rPr lang="en-US" b="1" dirty="0" smtClean="0"/>
              <a:t>TEAM </a:t>
            </a:r>
            <a:r>
              <a:rPr lang="en-US" b="1" dirty="0" smtClean="0"/>
              <a:t>MEMBERS OF DOMINATORS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4975" y="1280160"/>
            <a:ext cx="10149637" cy="463106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Shubham Mishra – 890843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Rama Chandra Prasad Chakali – 890460</a:t>
            </a:r>
          </a:p>
          <a:p>
            <a:pPr marL="0" indent="0">
              <a:buNone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Shubham Lokare – 890247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Rohit Jujaray – 891070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Goje Niharika - 890161</a:t>
            </a:r>
          </a:p>
        </p:txBody>
      </p:sp>
    </p:spTree>
    <p:extLst>
      <p:ext uri="{BB962C8B-B14F-4D97-AF65-F5344CB8AC3E}">
        <p14:creationId xmlns:p14="http://schemas.microsoft.com/office/powerpoint/2010/main" val="221949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743" y="324196"/>
            <a:ext cx="9517870" cy="1321724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 smtClean="0">
                <a:latin typeface="Algerian" panose="04020705040A02060702" pitchFamily="82" charset="0"/>
              </a:rPr>
              <a:t>TEST CASE-4</a:t>
            </a:r>
            <a:endParaRPr lang="en-US" sz="5400" b="1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6743" y="1820487"/>
            <a:ext cx="9517869" cy="409073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sz="2400" dirty="0" smtClean="0"/>
              <a:t>1. Search for study chairs.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 2. Display highly suggested study chairs with their prices.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4467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In this case, we search for “Study chairs”.</a:t>
            </a:r>
            <a:br>
              <a:rPr lang="en-US" sz="2400" dirty="0" smtClean="0"/>
            </a:br>
            <a:r>
              <a:rPr lang="en-US" sz="2400" dirty="0" smtClean="0"/>
              <a:t>We display the highly recommended first three study chairs with their prices.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705" t="3087" r="14424" b="23711"/>
          <a:stretch/>
        </p:blipFill>
        <p:spPr>
          <a:xfrm>
            <a:off x="2975176" y="2133600"/>
            <a:ext cx="7328825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33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484" y="1484772"/>
            <a:ext cx="4114799" cy="2463771"/>
          </a:xfrm>
        </p:spPr>
      </p:pic>
    </p:spTree>
    <p:extLst>
      <p:ext uri="{BB962C8B-B14F-4D97-AF65-F5344CB8AC3E}">
        <p14:creationId xmlns:p14="http://schemas.microsoft.com/office/powerpoint/2010/main" val="75166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0487" y="324197"/>
            <a:ext cx="9684125" cy="1064028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smtClean="0">
                <a:latin typeface="Algerian" panose="04020705040A02060702" pitchFamily="82" charset="0"/>
              </a:rPr>
              <a:t>Introduction:</a:t>
            </a:r>
            <a:endParaRPr lang="en-US" sz="4400" b="1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5673" y="1479665"/>
            <a:ext cx="9758939" cy="4572001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To build a good application</a:t>
            </a:r>
            <a:r>
              <a:rPr lang="en-US" sz="2800" dirty="0" smtClean="0"/>
              <a:t>, which </a:t>
            </a:r>
            <a:r>
              <a:rPr lang="en-US" sz="2800" dirty="0"/>
              <a:t>is </a:t>
            </a:r>
            <a:r>
              <a:rPr lang="en-US" sz="2800" dirty="0" smtClean="0"/>
              <a:t>reliable, scalable </a:t>
            </a:r>
            <a:r>
              <a:rPr lang="en-US" sz="2800" dirty="0"/>
              <a:t>and </a:t>
            </a:r>
            <a:r>
              <a:rPr lang="en-US" sz="2800" dirty="0" smtClean="0"/>
              <a:t>maintainable, it </a:t>
            </a:r>
            <a:r>
              <a:rPr lang="en-US" sz="2800" dirty="0"/>
              <a:t>is important for QA teams to </a:t>
            </a:r>
            <a:r>
              <a:rPr lang="en-US" sz="2800" dirty="0" smtClean="0"/>
              <a:t>adopt </a:t>
            </a:r>
            <a:r>
              <a:rPr lang="en-US" sz="2800" dirty="0"/>
              <a:t>proven design techniques and </a:t>
            </a:r>
            <a:r>
              <a:rPr lang="en-US" sz="2800" dirty="0" smtClean="0"/>
              <a:t>good coding standards.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 smtClean="0"/>
              <a:t>In </a:t>
            </a:r>
            <a:r>
              <a:rPr lang="en-US" sz="2800" dirty="0"/>
              <a:t>the below </a:t>
            </a:r>
            <a:r>
              <a:rPr lang="en-US" sz="2800" dirty="0" smtClean="0"/>
              <a:t>presentation ,</a:t>
            </a:r>
            <a:r>
              <a:rPr lang="en-US" sz="2800" dirty="0"/>
              <a:t>we will </a:t>
            </a:r>
            <a:r>
              <a:rPr lang="en-US" sz="2800" dirty="0" smtClean="0"/>
              <a:t>under </a:t>
            </a:r>
            <a:r>
              <a:rPr lang="en-US" sz="2800" dirty="0"/>
              <a:t>the working of the </a:t>
            </a:r>
            <a:r>
              <a:rPr lang="en-US" sz="2800" dirty="0" smtClean="0"/>
              <a:t>website "</a:t>
            </a:r>
            <a:r>
              <a:rPr lang="en-US" sz="2800" dirty="0"/>
              <a:t>Urban Ladder" to display the </a:t>
            </a:r>
            <a:r>
              <a:rPr lang="en-US" sz="2800" dirty="0" smtClean="0"/>
              <a:t>bookshelves</a:t>
            </a:r>
            <a:r>
              <a:rPr lang="en-US" sz="2800" dirty="0"/>
              <a:t>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We will also know about the technologies </a:t>
            </a:r>
            <a:r>
              <a:rPr lang="en-US" sz="2800" dirty="0" smtClean="0"/>
              <a:t>and </a:t>
            </a:r>
            <a:r>
              <a:rPr lang="en-US" sz="2800" dirty="0"/>
              <a:t>displaying screenshots that </a:t>
            </a:r>
            <a:r>
              <a:rPr lang="en-US" sz="2800" dirty="0" smtClean="0"/>
              <a:t>are used </a:t>
            </a:r>
            <a:r>
              <a:rPr lang="en-US" sz="2800" dirty="0"/>
              <a:t>to know the working of the site</a:t>
            </a:r>
            <a:r>
              <a:rPr lang="en-US" sz="2800" dirty="0" smtClean="0"/>
              <a:t>. 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5891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0"/>
            <a:ext cx="8911687" cy="65670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="1" dirty="0" smtClean="0">
                <a:latin typeface="Algerian" panose="04020705040A02060702" pitchFamily="82" charset="0"/>
              </a:rPr>
              <a:t>REQUIREMENTS</a:t>
            </a:r>
            <a:endParaRPr lang="en-US" sz="4400" b="1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2916" y="656705"/>
            <a:ext cx="10307781" cy="605166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b="1" u="sng" dirty="0"/>
              <a:t>REQUIREMENT-1: </a:t>
            </a:r>
          </a:p>
          <a:p>
            <a:pPr marL="0" indent="0">
              <a:buNone/>
            </a:pPr>
            <a:r>
              <a:rPr lang="en-US" sz="2000" dirty="0"/>
              <a:t>a)Search for "Bookshelves“.</a:t>
            </a:r>
            <a:br>
              <a:rPr lang="en-US" sz="2000" dirty="0"/>
            </a:br>
            <a:r>
              <a:rPr lang="en-US" sz="2000" dirty="0"/>
              <a:t>b) Select the "Storage type" .</a:t>
            </a:r>
            <a:br>
              <a:rPr lang="en-US" sz="2000" dirty="0"/>
            </a:br>
            <a:r>
              <a:rPr lang="en-US" sz="2000" dirty="0"/>
              <a:t>c) Check the "Exclude out of stock" checkbox.</a:t>
            </a:r>
          </a:p>
          <a:p>
            <a:pPr marL="0" indent="0">
              <a:buNone/>
            </a:pPr>
            <a:r>
              <a:rPr lang="en-US" sz="2000" b="1" u="sng" dirty="0"/>
              <a:t>REQUIREMENT-2:</a:t>
            </a:r>
          </a:p>
          <a:p>
            <a:pPr marL="0" indent="0">
              <a:buNone/>
            </a:pPr>
            <a:r>
              <a:rPr lang="en-US" sz="2000" dirty="0"/>
              <a:t>a)Select "Collections".</a:t>
            </a:r>
            <a:br>
              <a:rPr lang="en-US" sz="2000" dirty="0"/>
            </a:br>
            <a:r>
              <a:rPr lang="en-US" sz="2000" dirty="0"/>
              <a:t>b) Check the dropdown list &amp; their </a:t>
            </a:r>
            <a:r>
              <a:rPr lang="en-US" sz="2000" dirty="0" smtClean="0"/>
              <a:t>Sub-menu.</a:t>
            </a:r>
          </a:p>
          <a:p>
            <a:pPr marL="0" indent="0">
              <a:buNone/>
            </a:pPr>
            <a:r>
              <a:rPr lang="en-US" sz="2000" dirty="0" smtClean="0"/>
              <a:t>c)Select </a:t>
            </a:r>
            <a:r>
              <a:rPr lang="en-US" sz="2000" dirty="0"/>
              <a:t>being at home from </a:t>
            </a:r>
            <a:r>
              <a:rPr lang="en-US" sz="2000" dirty="0" smtClean="0"/>
              <a:t>collections and display all the list.</a:t>
            </a:r>
            <a:endParaRPr lang="en-US" sz="2000" dirty="0"/>
          </a:p>
          <a:p>
            <a:pPr marL="0" indent="0">
              <a:buNone/>
            </a:pPr>
            <a:r>
              <a:rPr lang="en-US" sz="2000" b="1" u="sng" dirty="0"/>
              <a:t>REQUIREMENT-3:</a:t>
            </a:r>
          </a:p>
          <a:p>
            <a:pPr marL="0" indent="0">
              <a:buNone/>
            </a:pPr>
            <a:r>
              <a:rPr lang="en-US" sz="2000" dirty="0"/>
              <a:t>a)Select "Gift Cards“.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b</a:t>
            </a:r>
            <a:r>
              <a:rPr lang="en-US" sz="2000" dirty="0"/>
              <a:t>) Check whether the user is able to choose an occasion and Customize their gift card. </a:t>
            </a:r>
          </a:p>
          <a:p>
            <a:pPr marL="0" indent="0">
              <a:buNone/>
            </a:pPr>
            <a:r>
              <a:rPr lang="en-US" sz="2000" b="1" u="sng" dirty="0"/>
              <a:t>REQUIREMENT-4:</a:t>
            </a:r>
          </a:p>
          <a:p>
            <a:pPr marL="0" indent="0">
              <a:buNone/>
            </a:pPr>
            <a:r>
              <a:rPr lang="en-US" sz="2000" dirty="0"/>
              <a:t>a)Check if the error message is displayed when entered the invalid </a:t>
            </a:r>
            <a:r>
              <a:rPr lang="en-US" sz="2000" dirty="0" smtClean="0"/>
              <a:t>email-id</a:t>
            </a:r>
            <a:r>
              <a:rPr lang="en-US" sz="2000" dirty="0" smtClean="0"/>
              <a:t>. </a:t>
            </a:r>
            <a:endParaRPr lang="en-US" sz="2000" dirty="0"/>
          </a:p>
          <a:p>
            <a:pPr marL="0" indent="0">
              <a:buNone/>
            </a:pPr>
            <a:r>
              <a:rPr lang="en-US" sz="2000" b="1" u="sng" dirty="0"/>
              <a:t>REQUIREMENT-5:</a:t>
            </a:r>
          </a:p>
          <a:p>
            <a:pPr marL="0" indent="0">
              <a:buNone/>
            </a:pPr>
            <a:r>
              <a:rPr lang="en-US" sz="2000" dirty="0"/>
              <a:t>a) Display first three highly recommended study chairs with their prices.</a:t>
            </a:r>
          </a:p>
          <a:p>
            <a:pPr marL="0" indent="0">
              <a:buNone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801874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549" y="340822"/>
            <a:ext cx="9709063" cy="1188720"/>
          </a:xfrm>
        </p:spPr>
        <p:txBody>
          <a:bodyPr/>
          <a:lstStyle/>
          <a:p>
            <a:pPr algn="ctr"/>
            <a:r>
              <a:rPr lang="en-US" sz="4000" b="1" dirty="0" smtClean="0">
                <a:latin typeface="Algerian" panose="04020705040A02060702" pitchFamily="82" charset="0"/>
              </a:rPr>
              <a:t>Technologies Used:</a:t>
            </a:r>
            <a:endParaRPr lang="en-US" sz="4000" b="1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549" y="1263535"/>
            <a:ext cx="9709063" cy="49377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1.Selenium for testing web </a:t>
            </a:r>
            <a:r>
              <a:rPr lang="en-US" sz="2000" dirty="0" smtClean="0"/>
              <a:t>application.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2.TestNG </a:t>
            </a:r>
            <a:r>
              <a:rPr lang="en-US" sz="2000" dirty="0"/>
              <a:t>for unit testing</a:t>
            </a:r>
            <a:r>
              <a:rPr lang="en-US" sz="2000" dirty="0" smtClean="0"/>
              <a:t>.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3.Apache </a:t>
            </a:r>
            <a:r>
              <a:rPr lang="en-US" sz="2000" dirty="0"/>
              <a:t>POI for Page Object </a:t>
            </a:r>
            <a:r>
              <a:rPr lang="en-US" sz="2000" dirty="0" smtClean="0"/>
              <a:t>Model.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4.Maven for building the project</a:t>
            </a:r>
            <a:r>
              <a:rPr lang="en-US" sz="2000" dirty="0" smtClean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5.Jenkins for Continuous </a:t>
            </a:r>
            <a:r>
              <a:rPr lang="en-US" sz="2000" dirty="0" smtClean="0"/>
              <a:t>integrations.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6.MS Excel for manage data.</a:t>
            </a:r>
          </a:p>
        </p:txBody>
      </p:sp>
    </p:spTree>
    <p:extLst>
      <p:ext uri="{BB962C8B-B14F-4D97-AF65-F5344CB8AC3E}">
        <p14:creationId xmlns:p14="http://schemas.microsoft.com/office/powerpoint/2010/main" val="103972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0"/>
            <a:ext cx="8911687" cy="97259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b="1" dirty="0" smtClean="0">
                <a:latin typeface="Algerian" panose="04020705040A02060702" pitchFamily="82" charset="0"/>
              </a:rPr>
              <a:t>TEST</a:t>
            </a:r>
            <a:r>
              <a:rPr lang="en-US" sz="6000" b="1" dirty="0" smtClean="0">
                <a:latin typeface="Algerian" panose="04020705040A02060702" pitchFamily="82" charset="0"/>
              </a:rPr>
              <a:t> CASE-1</a:t>
            </a:r>
            <a:endParaRPr lang="en-US" sz="6000" b="1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0611" y="1105593"/>
            <a:ext cx="9734001" cy="513726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sz="2600" dirty="0" smtClean="0"/>
              <a:t>1. Launching website.</a:t>
            </a:r>
          </a:p>
          <a:p>
            <a:pPr marL="0" indent="0">
              <a:buNone/>
            </a:pPr>
            <a:endParaRPr lang="en-US" sz="2600" dirty="0" smtClean="0"/>
          </a:p>
          <a:p>
            <a:pPr marL="0" indent="0">
              <a:buNone/>
            </a:pPr>
            <a:r>
              <a:rPr lang="en-US" sz="2600" dirty="0" smtClean="0"/>
              <a:t> 2. Search button is disable when field is empty.</a:t>
            </a:r>
          </a:p>
          <a:p>
            <a:pPr marL="0" indent="0">
              <a:buNone/>
            </a:pPr>
            <a:endParaRPr lang="en-US" sz="2600" dirty="0" smtClean="0"/>
          </a:p>
          <a:p>
            <a:pPr marL="0" indent="0">
              <a:buNone/>
            </a:pPr>
            <a:r>
              <a:rPr lang="en-US" sz="2600" dirty="0"/>
              <a:t> 3</a:t>
            </a:r>
            <a:r>
              <a:rPr lang="en-US" sz="2600" dirty="0" smtClean="0"/>
              <a:t>. Keeping the text box empty.</a:t>
            </a:r>
          </a:p>
          <a:p>
            <a:pPr marL="0" indent="0">
              <a:buNone/>
            </a:pPr>
            <a:endParaRPr lang="en-US" sz="2600" dirty="0" smtClean="0"/>
          </a:p>
          <a:p>
            <a:pPr marL="0" indent="0">
              <a:buNone/>
            </a:pPr>
            <a:r>
              <a:rPr lang="en-US" sz="2600" dirty="0" smtClean="0"/>
              <a:t> 4. Searching for Bookshelves.</a:t>
            </a:r>
          </a:p>
          <a:p>
            <a:pPr marL="0" indent="0">
              <a:buNone/>
            </a:pPr>
            <a:endParaRPr lang="en-US" sz="2600" dirty="0" smtClean="0"/>
          </a:p>
          <a:p>
            <a:pPr marL="0" indent="0">
              <a:buNone/>
            </a:pPr>
            <a:r>
              <a:rPr lang="en-US" sz="2600" dirty="0"/>
              <a:t> </a:t>
            </a:r>
            <a:r>
              <a:rPr lang="en-US" sz="2600" dirty="0" smtClean="0"/>
              <a:t>5. </a:t>
            </a:r>
            <a:r>
              <a:rPr lang="en-US" sz="2600" dirty="0" smtClean="0"/>
              <a:t>Clicking the </a:t>
            </a:r>
            <a:r>
              <a:rPr lang="en-US" sz="2600" dirty="0" smtClean="0"/>
              <a:t>Excluding out of stock button.</a:t>
            </a:r>
          </a:p>
          <a:p>
            <a:pPr marL="0" indent="0">
              <a:buNone/>
            </a:pPr>
            <a:endParaRPr lang="en-US" sz="2600" dirty="0" smtClean="0"/>
          </a:p>
          <a:p>
            <a:pPr marL="0" indent="0">
              <a:buNone/>
            </a:pPr>
            <a:r>
              <a:rPr lang="en-US" sz="2600" dirty="0"/>
              <a:t> </a:t>
            </a:r>
            <a:r>
              <a:rPr lang="en-US" sz="2600" dirty="0" smtClean="0"/>
              <a:t>6. Searching for bookshelves.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16368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925" y="216132"/>
            <a:ext cx="9725688" cy="1421476"/>
          </a:xfrm>
        </p:spPr>
        <p:txBody>
          <a:bodyPr>
            <a:normAutofit/>
          </a:bodyPr>
          <a:lstStyle/>
          <a:p>
            <a:r>
              <a:rPr lang="en-US" sz="2400" dirty="0"/>
              <a:t>Firstly, we validate the site ” </a:t>
            </a:r>
            <a:r>
              <a:rPr lang="en-US" sz="2400" dirty="0">
                <a:hlinkClick r:id="rId2"/>
              </a:rPr>
              <a:t>https://urbanladder.com</a:t>
            </a:r>
            <a:r>
              <a:rPr lang="en-US" sz="2400" dirty="0"/>
              <a:t> “.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This is the main page of the website “Urban Ladder”.</a:t>
            </a:r>
            <a:br>
              <a:rPr lang="en-US" sz="2400" dirty="0" smtClean="0"/>
            </a:br>
            <a:endParaRPr lang="en-US" sz="24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308" t="2892" r="7886" b="19747"/>
          <a:stretch/>
        </p:blipFill>
        <p:spPr>
          <a:xfrm>
            <a:off x="2426840" y="1934094"/>
            <a:ext cx="7710604" cy="387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7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0611" y="216131"/>
            <a:ext cx="9734001" cy="111390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 As we are on the website there is a log in pop up which has to be closed.</a:t>
            </a:r>
            <a:endParaRPr lang="en-US" sz="2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24" t="3319" r="8324" b="32207"/>
          <a:stretch/>
        </p:blipFill>
        <p:spPr>
          <a:xfrm>
            <a:off x="2082137" y="1987194"/>
            <a:ext cx="8915400" cy="377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81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8429" y="357448"/>
            <a:ext cx="9526183" cy="145472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We will check weather the search button is working by keeping the text box empty and we notice that the search button doesn’t work.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73" t="3529" r="5371" b="8938"/>
          <a:stretch/>
        </p:blipFill>
        <p:spPr>
          <a:xfrm>
            <a:off x="2525294" y="1671638"/>
            <a:ext cx="7850159" cy="424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0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1490</TotalTime>
  <Words>496</Words>
  <Application>Microsoft Office PowerPoint</Application>
  <PresentationFormat>Custom</PresentationFormat>
  <Paragraphs>87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Wisp</vt:lpstr>
      <vt:lpstr>PowerPoint Presentation</vt:lpstr>
      <vt:lpstr>TEAM MEMBERS OF DOMINATORS</vt:lpstr>
      <vt:lpstr>Introduction:</vt:lpstr>
      <vt:lpstr>REQUIREMENTS</vt:lpstr>
      <vt:lpstr>Technologies Used:</vt:lpstr>
      <vt:lpstr>TEST CASE-1</vt:lpstr>
      <vt:lpstr>Firstly, we validate the site ” https://urbanladder.com “. This is the main page of the website “Urban Ladder”. </vt:lpstr>
      <vt:lpstr> As we are on the website there is a log in pop up which has to be closed.</vt:lpstr>
      <vt:lpstr>We will check weather the search button is working by keeping the text box empty and we notice that the search button doesn’t work.</vt:lpstr>
      <vt:lpstr>Search for ”Bookshelves”. Select storage type and check on “Exclude out of stock” is working or no. And then the values of first three bookshelves below 15,000/- are taken and displayed into the console.</vt:lpstr>
      <vt:lpstr>TEST CASE-2 </vt:lpstr>
      <vt:lpstr>In this scenario, we firstly search for “Collections” and check weather the drop down list is working or not .  </vt:lpstr>
      <vt:lpstr>Next , we check for “Being at home” from collections. The sub menu list from ‘Being at home’ are displayed . </vt:lpstr>
      <vt:lpstr>TEST CASE-3 PART-1 </vt:lpstr>
      <vt:lpstr>Firstly, we select “Gift cards” option from the home page.</vt:lpstr>
      <vt:lpstr>Select the occasion from the below options. We are selecting “Birthday/Anniversary” as our occasion.</vt:lpstr>
      <vt:lpstr>The date to send should be selected from the drop down list. We should be able to select the date and month from thedrop down list.</vt:lpstr>
      <vt:lpstr>TEST CASE-3 PART-2</vt:lpstr>
      <vt:lpstr>In this  scenario, we try to give an invalid email and this time we have an error displayed according to the error. In the below  invalid email we have given a special character and missed @ symbol. The error we get is “Please include an ‘@’ in the email address. ‘Julie&lt;3gmail.com’ is missing an ‘@’.”.</vt:lpstr>
      <vt:lpstr>TEST CASE-4</vt:lpstr>
      <vt:lpstr>In this case, we search for “Study chairs”. We display the highly recommended first three study chairs with their prices.</vt:lpstr>
      <vt:lpstr>PowerPoint Presentation</vt:lpstr>
    </vt:vector>
  </TitlesOfParts>
  <Company>Cognizant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pic</dc:title>
  <dc:creator>Goje, Niharika (Cognizant)</dc:creator>
  <cp:lastModifiedBy>User</cp:lastModifiedBy>
  <cp:revision>45</cp:revision>
  <dcterms:created xsi:type="dcterms:W3CDTF">2021-03-08T13:08:12Z</dcterms:created>
  <dcterms:modified xsi:type="dcterms:W3CDTF">2021-03-15T05:15:52Z</dcterms:modified>
</cp:coreProperties>
</file>